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1" r:id="rId2"/>
    <p:sldId id="262" r:id="rId3"/>
    <p:sldId id="263" r:id="rId4"/>
    <p:sldId id="264" r:id="rId5"/>
    <p:sldId id="265" r:id="rId6"/>
    <p:sldId id="257" r:id="rId7"/>
    <p:sldId id="259" r:id="rId8"/>
    <p:sldId id="260" r:id="rId9"/>
    <p:sldId id="267" r:id="rId10"/>
    <p:sldId id="269" r:id="rId11"/>
    <p:sldId id="270" r:id="rId12"/>
    <p:sldId id="272" r:id="rId13"/>
    <p:sldId id="274" r:id="rId14"/>
    <p:sldId id="275" r:id="rId15"/>
    <p:sldId id="266"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11/2/2016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dn3.geckoandfly.com/wp-content/uploads/2013/03/iPadEbook.jpg" TargetMode="External"/><Relationship Id="rId2" Type="http://schemas.openxmlformats.org/officeDocument/2006/relationships/hyperlink" Target="http://www9.pcmag.com/media/images/471213-best-ebook-readers.jpg?thumb=y&amp;width=740&amp;height=426" TargetMode="External"/><Relationship Id="rId1" Type="http://schemas.openxmlformats.org/officeDocument/2006/relationships/slideLayout" Target="../slideLayouts/slideLayout7.xml"/><Relationship Id="rId4" Type="http://schemas.openxmlformats.org/officeDocument/2006/relationships/hyperlink" Target="http://w1oge2lbo9m15zqub1zofhpn.wpengine.netdna-cdn.com/wp-content/uploads/2012/12/bigstock-E-book-reader-Books-and-table-30660962.jpg" TargetMode="Externa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371600"/>
            <a:ext cx="8839200" cy="1219200"/>
          </a:xfrm>
        </p:spPr>
        <p:txBody>
          <a:bodyPr>
            <a:normAutofit fontScale="90000"/>
          </a:bodyPr>
          <a:lstStyle/>
          <a:p>
            <a:pPr lvl="0" algn="ctr"/>
            <a:r>
              <a:rPr lang="en-US" sz="4000" b="1" dirty="0">
                <a:solidFill>
                  <a:srgbClr val="002060"/>
                </a:solidFill>
              </a:rPr>
              <a:t>How technology affects workers ?</a:t>
            </a:r>
            <a:r>
              <a:rPr lang="en-US" dirty="0" smtClean="0">
                <a:solidFill>
                  <a:srgbClr val="002060"/>
                </a:solidFill>
              </a:rPr>
              <a:t/>
            </a:r>
            <a:br>
              <a:rPr lang="en-US" dirty="0" smtClean="0">
                <a:solidFill>
                  <a:srgbClr val="002060"/>
                </a:solidFill>
              </a:rPr>
            </a:br>
            <a:r>
              <a:rPr lang="en-US" dirty="0" smtClean="0"/>
              <a:t/>
            </a:r>
            <a:br>
              <a:rPr lang="en-US" dirty="0" smtClean="0"/>
            </a:br>
            <a:r>
              <a:rPr lang="en-US" sz="3300" dirty="0">
                <a:solidFill>
                  <a:srgbClr val="002060"/>
                </a:solidFill>
                <a:latin typeface="+mn-lt"/>
                <a:ea typeface="+mn-ea"/>
                <a:cs typeface="+mn-cs"/>
              </a:rPr>
              <a:t>94% of jobholders are internet users</a:t>
            </a:r>
            <a:br>
              <a:rPr lang="en-US" sz="3300" dirty="0">
                <a:solidFill>
                  <a:srgbClr val="002060"/>
                </a:solidFill>
                <a:latin typeface="+mn-lt"/>
                <a:ea typeface="+mn-ea"/>
                <a:cs typeface="+mn-cs"/>
              </a:rPr>
            </a:br>
            <a:r>
              <a:rPr lang="en-US" sz="3300" dirty="0">
                <a:solidFill>
                  <a:srgbClr val="002060"/>
                </a:solidFill>
                <a:latin typeface="+mn-lt"/>
                <a:ea typeface="+mn-ea"/>
                <a:cs typeface="+mn-cs"/>
              </a:rPr>
              <a:t/>
            </a:r>
            <a:br>
              <a:rPr lang="en-US" sz="3300" dirty="0">
                <a:solidFill>
                  <a:srgbClr val="002060"/>
                </a:solidFill>
                <a:latin typeface="+mn-lt"/>
                <a:ea typeface="+mn-ea"/>
                <a:cs typeface="+mn-cs"/>
              </a:rPr>
            </a:br>
            <a:r>
              <a:rPr lang="en-US" sz="3300" dirty="0">
                <a:latin typeface="+mn-lt"/>
                <a:ea typeface="+mn-ea"/>
                <a:cs typeface="+mn-cs"/>
              </a:rPr>
              <a:t/>
            </a:r>
            <a:br>
              <a:rPr lang="en-US" sz="3300" dirty="0">
                <a:latin typeface="+mn-lt"/>
                <a:ea typeface="+mn-ea"/>
                <a:cs typeface="+mn-cs"/>
              </a:rPr>
            </a:br>
            <a:r>
              <a:rPr lang="en-US" sz="3300" dirty="0">
                <a:latin typeface="+mn-lt"/>
                <a:ea typeface="+mn-ea"/>
                <a:cs typeface="+mn-cs"/>
              </a:rPr>
              <a:t> </a:t>
            </a:r>
            <a:br>
              <a:rPr lang="en-US" sz="3300" dirty="0">
                <a:latin typeface="+mn-lt"/>
                <a:ea typeface="+mn-ea"/>
                <a:cs typeface="+mn-cs"/>
              </a:rPr>
            </a:br>
            <a:endParaRPr lang="en-US" sz="3300" dirty="0">
              <a:latin typeface="+mn-lt"/>
              <a:ea typeface="+mn-ea"/>
              <a:cs typeface="+mn-cs"/>
            </a:endParaRPr>
          </a:p>
        </p:txBody>
      </p:sp>
      <p:pic>
        <p:nvPicPr>
          <p:cNvPr id="5" name="Picture 4"/>
          <p:cNvPicPr>
            <a:picLocks noChangeAspect="1" noChangeArrowheads="1"/>
          </p:cNvPicPr>
          <p:nvPr/>
        </p:nvPicPr>
        <p:blipFill>
          <a:blip r:embed="rId3"/>
          <a:srcRect/>
          <a:stretch>
            <a:fillRect/>
          </a:stretch>
        </p:blipFill>
        <p:spPr bwMode="auto">
          <a:xfrm>
            <a:off x="7053981" y="3715512"/>
            <a:ext cx="3140436" cy="2901400"/>
          </a:xfrm>
          <a:prstGeom prst="rect">
            <a:avLst/>
          </a:prstGeom>
          <a:noFill/>
          <a:ln w="9525">
            <a:noFill/>
            <a:miter lim="800000"/>
            <a:headEnd/>
            <a:tailEnd/>
          </a:ln>
          <a:effectLst/>
        </p:spPr>
      </p:pic>
      <p:pic>
        <p:nvPicPr>
          <p:cNvPr id="6" name="Picture 5"/>
          <p:cNvPicPr>
            <a:picLocks noChangeAspect="1" noChangeArrowheads="1"/>
          </p:cNvPicPr>
          <p:nvPr/>
        </p:nvPicPr>
        <p:blipFill>
          <a:blip r:embed="rId4"/>
          <a:srcRect/>
          <a:stretch>
            <a:fillRect/>
          </a:stretch>
        </p:blipFill>
        <p:spPr bwMode="auto">
          <a:xfrm>
            <a:off x="4343401" y="2276476"/>
            <a:ext cx="3211733" cy="26003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5"/>
          <a:srcRect/>
          <a:stretch>
            <a:fillRect/>
          </a:stretch>
        </p:blipFill>
        <p:spPr bwMode="auto">
          <a:xfrm>
            <a:off x="1368552" y="4422026"/>
            <a:ext cx="3657600" cy="1982147"/>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772649156"/>
      </p:ext>
    </p:extLst>
  </p:cSld>
  <p:clrMapOvr>
    <a:masterClrMapping/>
  </p:clrMapOvr>
  <mc:AlternateContent xmlns:mc="http://schemas.openxmlformats.org/markup-compatibility/2006" xmlns:p14="http://schemas.microsoft.com/office/powerpoint/2010/main">
    <mc:Choice Requires="p14">
      <p:transition spd="slow" p14:dur="1400" advClick="0" advTm="11836">
        <p14:ripple/>
      </p:transition>
    </mc:Choice>
    <mc:Fallback xmlns="">
      <p:transition spd="slow" advClick="0" advTm="1183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fill="hold" grpId="0" nodeType="afterEffect">
                                  <p:stCondLst>
                                    <p:cond delay="0"/>
                                  </p:stCondLst>
                                  <p:childTnLst>
                                    <p:animEffect transition="out" filter="fade">
                                      <p:cBhvr>
                                        <p:cTn id="6" dur="2000"/>
                                        <p:tgtEl>
                                          <p:spTgt spid="2"/>
                                        </p:tgtEl>
                                      </p:cBhvr>
                                    </p:animEffect>
                                    <p:anim calcmode="lin" valueType="num">
                                      <p:cBhvr>
                                        <p:cTn id="7" dur="2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2"/>
                                        </p:tgtEl>
                                        <p:attrNameLst>
                                          <p:attrName>ppt_h</p:attrName>
                                        </p:attrNameLst>
                                      </p:cBhvr>
                                      <p:tavLst>
                                        <p:tav tm="0">
                                          <p:val>
                                            <p:strVal val="ppt_h"/>
                                          </p:val>
                                        </p:tav>
                                        <p:tav tm="100000">
                                          <p:val>
                                            <p:strVal val="ppt_h"/>
                                          </p:val>
                                        </p:tav>
                                      </p:tavLst>
                                    </p:anim>
                                    <p:set>
                                      <p:cBhvr>
                                        <p:cTn id="9"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565" y="274638"/>
            <a:ext cx="9905998" cy="1478570"/>
          </a:xfrm>
        </p:spPr>
        <p:txBody>
          <a:bodyPr/>
          <a:lstStyle/>
          <a:p>
            <a:r>
              <a:rPr lang="en-US" dirty="0" smtClean="0">
                <a:solidFill>
                  <a:srgbClr val="002060"/>
                </a:solidFill>
              </a:rPr>
              <a:t>eBooks</a:t>
            </a:r>
            <a:endParaRPr lang="en-US" dirty="0">
              <a:solidFill>
                <a:srgbClr val="002060"/>
              </a:solidFill>
            </a:endParaRPr>
          </a:p>
        </p:txBody>
      </p:sp>
      <p:pic>
        <p:nvPicPr>
          <p:cNvPr id="5" name="Content Placeholder 4" descr="iPadEbook.jpg"/>
          <p:cNvPicPr>
            <a:picLocks noGrp="1" noChangeAspect="1"/>
          </p:cNvPicPr>
          <p:nvPr>
            <p:ph sz="half" idx="1"/>
          </p:nvPr>
        </p:nvPicPr>
        <p:blipFill>
          <a:blip r:embed="rId2">
            <a:extLst>
              <a:ext uri="{28A0092B-C50C-407E-A947-70E740481C1C}">
                <a14:useLocalDpi xmlns:a14="http://schemas.microsoft.com/office/drawing/2010/main" val="0"/>
              </a:ext>
            </a:extLst>
          </a:blip>
          <a:srcRect t="-43155" b="-43155"/>
          <a:stretch>
            <a:fillRect/>
          </a:stretch>
        </p:blipFill>
        <p:spPr>
          <a:xfrm>
            <a:off x="1524000" y="274638"/>
            <a:ext cx="4114800" cy="5091708"/>
          </a:xfrm>
        </p:spPr>
      </p:pic>
      <p:sp>
        <p:nvSpPr>
          <p:cNvPr id="4" name="Content Placeholder 3"/>
          <p:cNvSpPr>
            <a:spLocks noGrp="1"/>
          </p:cNvSpPr>
          <p:nvPr>
            <p:ph sz="half" idx="2"/>
          </p:nvPr>
        </p:nvSpPr>
        <p:spPr>
          <a:xfrm>
            <a:off x="6426172" y="1600201"/>
            <a:ext cx="3657600" cy="4525963"/>
          </a:xfrm>
        </p:spPr>
        <p:txBody>
          <a:bodyPr>
            <a:normAutofit fontScale="92500"/>
          </a:bodyPr>
          <a:lstStyle/>
          <a:p>
            <a:r>
              <a:rPr lang="en-US" sz="2800" dirty="0">
                <a:solidFill>
                  <a:srgbClr val="002060"/>
                </a:solidFill>
              </a:rPr>
              <a:t>Thousands of titles at your fingertips</a:t>
            </a:r>
          </a:p>
          <a:p>
            <a:r>
              <a:rPr lang="en-US" sz="2800" dirty="0">
                <a:solidFill>
                  <a:srgbClr val="002060"/>
                </a:solidFill>
              </a:rPr>
              <a:t>Easier for students </a:t>
            </a:r>
          </a:p>
          <a:p>
            <a:r>
              <a:rPr lang="en-US" sz="2800" dirty="0">
                <a:solidFill>
                  <a:srgbClr val="002060"/>
                </a:solidFill>
              </a:rPr>
              <a:t>Takes up less space </a:t>
            </a:r>
          </a:p>
          <a:p>
            <a:r>
              <a:rPr lang="en-US" sz="2800" dirty="0">
                <a:solidFill>
                  <a:srgbClr val="002060"/>
                </a:solidFill>
              </a:rPr>
              <a:t>Easy to access with tablet or smartphone </a:t>
            </a:r>
          </a:p>
        </p:txBody>
      </p:sp>
      <p:pic>
        <p:nvPicPr>
          <p:cNvPr id="6" name="Picture 5" descr="e-book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4067115"/>
            <a:ext cx="4036446" cy="2598462"/>
          </a:xfrm>
          <a:prstGeom prst="rect">
            <a:avLst/>
          </a:prstGeom>
        </p:spPr>
      </p:pic>
    </p:spTree>
    <p:extLst>
      <p:ext uri="{BB962C8B-B14F-4D97-AF65-F5344CB8AC3E}">
        <p14:creationId xmlns:p14="http://schemas.microsoft.com/office/powerpoint/2010/main" val="2116509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Audiobooks &amp; eBooks</a:t>
            </a:r>
            <a:endParaRPr lang="en-US" dirty="0">
              <a:solidFill>
                <a:srgbClr val="002060"/>
              </a:solidFill>
            </a:endParaRPr>
          </a:p>
        </p:txBody>
      </p:sp>
      <p:sp>
        <p:nvSpPr>
          <p:cNvPr id="3" name="Content Placeholder 2"/>
          <p:cNvSpPr>
            <a:spLocks noGrp="1"/>
          </p:cNvSpPr>
          <p:nvPr>
            <p:ph sz="half" idx="1"/>
          </p:nvPr>
        </p:nvSpPr>
        <p:spPr/>
        <p:txBody>
          <a:bodyPr>
            <a:normAutofit fontScale="92500" lnSpcReduction="20000"/>
          </a:bodyPr>
          <a:lstStyle/>
          <a:p>
            <a:r>
              <a:rPr lang="en-US" dirty="0">
                <a:solidFill>
                  <a:srgbClr val="002060"/>
                </a:solidFill>
              </a:rPr>
              <a:t>Changes the way we experience literature </a:t>
            </a:r>
          </a:p>
          <a:p>
            <a:r>
              <a:rPr lang="en-US" dirty="0">
                <a:solidFill>
                  <a:srgbClr val="002060"/>
                </a:solidFill>
              </a:rPr>
              <a:t>Makes the whole reading experience easier and more enjoyable </a:t>
            </a:r>
          </a:p>
          <a:p>
            <a:r>
              <a:rPr lang="en-US" dirty="0">
                <a:solidFill>
                  <a:srgbClr val="002060"/>
                </a:solidFill>
              </a:rPr>
              <a:t>Could change the future of reading permanently making physical books a thing of the past</a:t>
            </a:r>
          </a:p>
        </p:txBody>
      </p:sp>
      <p:pic>
        <p:nvPicPr>
          <p:cNvPr id="5" name="Content Placeholder 4" descr="bigstock-E-book-reader-Books-and-table-30660962.jpg"/>
          <p:cNvPicPr>
            <a:picLocks noGrp="1" noChangeAspect="1"/>
          </p:cNvPicPr>
          <p:nvPr>
            <p:ph sz="half" idx="2"/>
          </p:nvPr>
        </p:nvPicPr>
        <p:blipFill>
          <a:blip r:embed="rId2">
            <a:extLst>
              <a:ext uri="{28A0092B-C50C-407E-A947-70E740481C1C}">
                <a14:useLocalDpi xmlns:a14="http://schemas.microsoft.com/office/drawing/2010/main" val="0"/>
              </a:ext>
            </a:extLst>
          </a:blip>
          <a:srcRect t="-32494" b="-32494"/>
          <a:stretch>
            <a:fillRect/>
          </a:stretch>
        </p:blipFill>
        <p:spPr>
          <a:xfrm>
            <a:off x="5940552" y="505686"/>
            <a:ext cx="4876800" cy="6034617"/>
          </a:xfrm>
        </p:spPr>
      </p:pic>
    </p:spTree>
    <p:extLst>
      <p:ext uri="{BB962C8B-B14F-4D97-AF65-F5344CB8AC3E}">
        <p14:creationId xmlns:p14="http://schemas.microsoft.com/office/powerpoint/2010/main" val="2542356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Types of Shorthand</a:t>
            </a:r>
            <a:r>
              <a:rPr lang="en-US" dirty="0">
                <a:solidFill>
                  <a:srgbClr val="002060"/>
                </a:solidFill>
              </a:rPr>
              <a:t/>
            </a:r>
            <a:br>
              <a:rPr lang="en-US" dirty="0">
                <a:solidFill>
                  <a:srgbClr val="002060"/>
                </a:solidFill>
              </a:rPr>
            </a:br>
            <a:endParaRPr lang="en-US" dirty="0">
              <a:solidFill>
                <a:srgbClr val="002060"/>
              </a:solidFill>
            </a:endParaRPr>
          </a:p>
        </p:txBody>
      </p:sp>
      <p:sp>
        <p:nvSpPr>
          <p:cNvPr id="4" name="Text Placeholder 3"/>
          <p:cNvSpPr>
            <a:spLocks noGrp="1"/>
          </p:cNvSpPr>
          <p:nvPr>
            <p:ph type="body" idx="1"/>
          </p:nvPr>
        </p:nvSpPr>
        <p:spPr>
          <a:xfrm>
            <a:off x="1370019" y="1661657"/>
            <a:ext cx="4649783" cy="823912"/>
          </a:xfrm>
        </p:spPr>
        <p:txBody>
          <a:bodyPr>
            <a:normAutofit fontScale="32500" lnSpcReduction="20000"/>
          </a:bodyPr>
          <a:lstStyle/>
          <a:p>
            <a:endParaRPr lang="en-US" b="1" dirty="0" smtClean="0"/>
          </a:p>
          <a:p>
            <a:endParaRPr lang="en-US" b="1" dirty="0"/>
          </a:p>
          <a:p>
            <a:r>
              <a:rPr lang="en-US" sz="7000" b="1" dirty="0" smtClean="0">
                <a:solidFill>
                  <a:srgbClr val="002060"/>
                </a:solidFill>
              </a:rPr>
              <a:t>Pitman </a:t>
            </a:r>
            <a:r>
              <a:rPr lang="en-US" sz="7000" b="1" dirty="0">
                <a:solidFill>
                  <a:srgbClr val="002060"/>
                </a:solidFill>
              </a:rPr>
              <a:t>Shorthand</a:t>
            </a:r>
            <a:endParaRPr lang="en-US" sz="7000" dirty="0">
              <a:solidFill>
                <a:srgbClr val="002060"/>
              </a:solidFill>
            </a:endParaRPr>
          </a:p>
          <a:p>
            <a:endParaRPr lang="en-US" dirty="0"/>
          </a:p>
        </p:txBody>
      </p:sp>
      <p:sp>
        <p:nvSpPr>
          <p:cNvPr id="3" name="Content Placeholder 2"/>
          <p:cNvSpPr>
            <a:spLocks noGrp="1"/>
          </p:cNvSpPr>
          <p:nvPr>
            <p:ph sz="half" idx="2"/>
          </p:nvPr>
        </p:nvSpPr>
        <p:spPr>
          <a:xfrm>
            <a:off x="1370019" y="2073613"/>
            <a:ext cx="5027609" cy="1912794"/>
          </a:xfrm>
        </p:spPr>
        <p:txBody>
          <a:bodyPr>
            <a:normAutofit fontScale="25000" lnSpcReduction="20000"/>
          </a:bodyPr>
          <a:lstStyle/>
          <a:p>
            <a:pPr marL="0" indent="0">
              <a:buNone/>
            </a:pPr>
            <a:r>
              <a:rPr lang="en-US" b="1" dirty="0"/>
              <a:t> </a:t>
            </a:r>
            <a:r>
              <a:rPr lang="en-US" b="1" dirty="0" smtClean="0"/>
              <a:t>                                   </a:t>
            </a:r>
            <a:endParaRPr lang="en-US" dirty="0">
              <a:solidFill>
                <a:srgbClr val="002060"/>
              </a:solidFill>
            </a:endParaRPr>
          </a:p>
          <a:p>
            <a:pPr>
              <a:lnSpc>
                <a:spcPct val="170000"/>
              </a:lnSpc>
            </a:pPr>
            <a:r>
              <a:rPr lang="en-US" sz="8800" dirty="0" smtClean="0">
                <a:solidFill>
                  <a:srgbClr val="002060"/>
                </a:solidFill>
              </a:rPr>
              <a:t>Introduced </a:t>
            </a:r>
            <a:r>
              <a:rPr lang="en-US" sz="8800" dirty="0">
                <a:solidFill>
                  <a:srgbClr val="002060"/>
                </a:solidFill>
              </a:rPr>
              <a:t>in 1837                                                                                                                      </a:t>
            </a:r>
            <a:r>
              <a:rPr lang="en-US" sz="8800" dirty="0" smtClean="0">
                <a:solidFill>
                  <a:srgbClr val="002060"/>
                </a:solidFill>
              </a:rPr>
              <a:t>Developed </a:t>
            </a:r>
            <a:r>
              <a:rPr lang="en-US" sz="8800" dirty="0">
                <a:solidFill>
                  <a:srgbClr val="002060"/>
                </a:solidFill>
              </a:rPr>
              <a:t>by Sir Isaac </a:t>
            </a:r>
            <a:r>
              <a:rPr lang="en-US" sz="8800" dirty="0" smtClean="0">
                <a:solidFill>
                  <a:srgbClr val="002060"/>
                </a:solidFill>
              </a:rPr>
              <a:t>Pitman</a:t>
            </a:r>
            <a:endParaRPr lang="en-US" sz="8800" dirty="0">
              <a:solidFill>
                <a:srgbClr val="002060"/>
              </a:solidFill>
            </a:endParaRPr>
          </a:p>
          <a:p>
            <a:pPr>
              <a:lnSpc>
                <a:spcPct val="170000"/>
              </a:lnSpc>
            </a:pPr>
            <a:r>
              <a:rPr lang="en-US" sz="8800" dirty="0">
                <a:solidFill>
                  <a:srgbClr val="002060"/>
                </a:solidFill>
              </a:rPr>
              <a:t>Used in the UK and U.S</a:t>
            </a:r>
            <a:r>
              <a:rPr lang="en-US" sz="8800" dirty="0" smtClean="0">
                <a:solidFill>
                  <a:srgbClr val="002060"/>
                </a:solidFill>
              </a:rPr>
              <a:t>.</a:t>
            </a:r>
          </a:p>
          <a:p>
            <a:pPr marL="0" indent="0">
              <a:lnSpc>
                <a:spcPct val="170000"/>
              </a:lnSpc>
              <a:buNone/>
            </a:pPr>
            <a:r>
              <a:rPr lang="en-US" sz="8800" dirty="0"/>
              <a:t>	</a:t>
            </a:r>
          </a:p>
          <a:p>
            <a:endParaRPr lang="en-US" dirty="0"/>
          </a:p>
        </p:txBody>
      </p:sp>
      <p:sp>
        <p:nvSpPr>
          <p:cNvPr id="5" name="Text Placeholder 4"/>
          <p:cNvSpPr>
            <a:spLocks noGrp="1"/>
          </p:cNvSpPr>
          <p:nvPr>
            <p:ph type="body" sz="quarter" idx="3"/>
          </p:nvPr>
        </p:nvSpPr>
        <p:spPr>
          <a:xfrm>
            <a:off x="6400808" y="1685131"/>
            <a:ext cx="4646602" cy="823912"/>
          </a:xfrm>
        </p:spPr>
        <p:txBody>
          <a:bodyPr>
            <a:normAutofit fontScale="32500" lnSpcReduction="20000"/>
          </a:bodyPr>
          <a:lstStyle/>
          <a:p>
            <a:endParaRPr lang="en-US" b="1" dirty="0" smtClean="0"/>
          </a:p>
          <a:p>
            <a:endParaRPr lang="en-US" b="1" dirty="0"/>
          </a:p>
          <a:p>
            <a:r>
              <a:rPr lang="en-US" sz="7000" b="1" dirty="0" smtClean="0">
                <a:solidFill>
                  <a:srgbClr val="002060"/>
                </a:solidFill>
              </a:rPr>
              <a:t>Gregg </a:t>
            </a:r>
            <a:r>
              <a:rPr lang="en-US" sz="7000" b="1" dirty="0" smtClean="0">
                <a:solidFill>
                  <a:srgbClr val="002060"/>
                </a:solidFill>
              </a:rPr>
              <a:t>Shorthand</a:t>
            </a:r>
            <a:endParaRPr lang="en-US" sz="7000" dirty="0">
              <a:solidFill>
                <a:srgbClr val="002060"/>
              </a:solidFill>
            </a:endParaRPr>
          </a:p>
          <a:p>
            <a:endParaRPr lang="en-US" dirty="0"/>
          </a:p>
        </p:txBody>
      </p:sp>
      <p:sp>
        <p:nvSpPr>
          <p:cNvPr id="6" name="Content Placeholder 5"/>
          <p:cNvSpPr>
            <a:spLocks noGrp="1"/>
          </p:cNvSpPr>
          <p:nvPr>
            <p:ph sz="quarter" idx="4"/>
          </p:nvPr>
        </p:nvSpPr>
        <p:spPr>
          <a:xfrm>
            <a:off x="6169020" y="2216147"/>
            <a:ext cx="4875210" cy="2717801"/>
          </a:xfrm>
        </p:spPr>
        <p:txBody>
          <a:bodyPr/>
          <a:lstStyle/>
          <a:p>
            <a:r>
              <a:rPr lang="en-US" sz="2200" dirty="0" smtClean="0">
                <a:solidFill>
                  <a:srgbClr val="002060"/>
                </a:solidFill>
              </a:rPr>
              <a:t>Introduced </a:t>
            </a:r>
            <a:r>
              <a:rPr lang="en-US" sz="2200" dirty="0">
                <a:solidFill>
                  <a:srgbClr val="002060"/>
                </a:solidFill>
              </a:rPr>
              <a:t>in </a:t>
            </a:r>
            <a:r>
              <a:rPr lang="en-US" sz="2200" dirty="0" smtClean="0">
                <a:solidFill>
                  <a:srgbClr val="002060"/>
                </a:solidFill>
              </a:rPr>
              <a:t>1888</a:t>
            </a:r>
          </a:p>
          <a:p>
            <a:r>
              <a:rPr lang="en-US" sz="2200" dirty="0">
                <a:solidFill>
                  <a:srgbClr val="002060"/>
                </a:solidFill>
              </a:rPr>
              <a:t>Developed by John Robert </a:t>
            </a:r>
            <a:r>
              <a:rPr lang="en-US" sz="2200" dirty="0" smtClean="0">
                <a:solidFill>
                  <a:srgbClr val="002060"/>
                </a:solidFill>
              </a:rPr>
              <a:t>Greg</a:t>
            </a:r>
          </a:p>
          <a:p>
            <a:r>
              <a:rPr lang="en-US" sz="2200" dirty="0">
                <a:solidFill>
                  <a:srgbClr val="002060"/>
                </a:solidFill>
              </a:rPr>
              <a:t>Used in the U.S</a:t>
            </a:r>
            <a:r>
              <a:rPr lang="en-US" sz="2200" dirty="0" smtClean="0">
                <a:solidFill>
                  <a:srgbClr val="002060"/>
                </a:solidFill>
              </a:rPr>
              <a:t>.</a:t>
            </a:r>
          </a:p>
          <a:p>
            <a:endParaRPr lang="en-US" dirty="0"/>
          </a:p>
        </p:txBody>
      </p:sp>
      <p:pic>
        <p:nvPicPr>
          <p:cNvPr id="7" name="Content Placeholder 9" descr="Image result for Pitman Shorthand"/>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141411" y="4128941"/>
            <a:ext cx="4298387" cy="2281286"/>
          </a:xfrm>
          <a:prstGeom prst="rect">
            <a:avLst/>
          </a:prstGeom>
          <a:noFill/>
          <a:ln>
            <a:noFill/>
          </a:ln>
        </p:spPr>
      </p:pic>
      <p:pic>
        <p:nvPicPr>
          <p:cNvPr id="8" name="Content Placeholder 7" descr="C:\Users\Jonathan\Desktop\gregg shorthand.gif"/>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6400807" y="4128942"/>
            <a:ext cx="4153519" cy="2281286"/>
          </a:xfrm>
          <a:prstGeom prst="rect">
            <a:avLst/>
          </a:prstGeom>
          <a:noFill/>
          <a:ln>
            <a:noFill/>
          </a:ln>
        </p:spPr>
      </p:pic>
    </p:spTree>
    <p:extLst>
      <p:ext uri="{BB962C8B-B14F-4D97-AF65-F5344CB8AC3E}">
        <p14:creationId xmlns:p14="http://schemas.microsoft.com/office/powerpoint/2010/main" val="649114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cap="none" dirty="0">
                <a:solidFill>
                  <a:srgbClr val="002060"/>
                </a:solidFill>
                <a:latin typeface="Calibri" panose="020F0502020204030204" pitchFamily="34" charset="0"/>
                <a:ea typeface="Calibri" panose="020F0502020204030204" pitchFamily="34" charset="0"/>
                <a:cs typeface="Times New Roman" panose="02020603050405020304" pitchFamily="18" charset="0"/>
              </a:rPr>
              <a:t>Computer Programs shifted Shorthand to Acronyms</a:t>
            </a:r>
            <a:r>
              <a:rPr lang="en-US" altLang="en-US" sz="2000" cap="none" dirty="0">
                <a:solidFill>
                  <a:srgbClr val="002060"/>
                </a:solidFill>
              </a:rPr>
              <a:t/>
            </a:r>
            <a:br>
              <a:rPr lang="en-US" altLang="en-US" sz="2000" cap="none" dirty="0">
                <a:solidFill>
                  <a:srgbClr val="002060"/>
                </a:solidFill>
              </a:rPr>
            </a:br>
            <a:endParaRPr lang="en-US" dirty="0">
              <a:solidFill>
                <a:srgbClr val="002060"/>
              </a:solidFill>
            </a:endParaRPr>
          </a:p>
        </p:txBody>
      </p:sp>
      <p:sp>
        <p:nvSpPr>
          <p:cNvPr id="3" name="Content Placeholder 2"/>
          <p:cNvSpPr>
            <a:spLocks noGrp="1"/>
          </p:cNvSpPr>
          <p:nvPr>
            <p:ph idx="1"/>
          </p:nvPr>
        </p:nvSpPr>
        <p:spPr>
          <a:xfrm>
            <a:off x="1141412" y="2249486"/>
            <a:ext cx="10078523" cy="4507065"/>
          </a:xfrm>
        </p:spPr>
        <p:txBody>
          <a:bodyPr/>
          <a:lstStyle/>
          <a:p>
            <a:endParaRPr lang="en-US" dirty="0"/>
          </a:p>
        </p:txBody>
      </p:sp>
      <p:pic>
        <p:nvPicPr>
          <p:cNvPr id="1027" name="Picture 4" descr="Image result for a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81457" y="1692525"/>
            <a:ext cx="3955343" cy="222897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3" descr="Image result for text messag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7469" y="3364541"/>
            <a:ext cx="2310713" cy="2164773"/>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5" descr="Image result for Facebook li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0938" y="4557069"/>
            <a:ext cx="2199483" cy="219948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974095"/>
            <a:ext cx="24878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6"/>
          <p:cNvSpPr>
            <a:spLocks noChangeArrowheads="1"/>
          </p:cNvSpPr>
          <p:nvPr/>
        </p:nvSpPr>
        <p:spPr bwMode="auto">
          <a:xfrm>
            <a:off x="0" y="1539245"/>
            <a:ext cx="24878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Box 7"/>
          <p:cNvSpPr txBox="1"/>
          <p:nvPr/>
        </p:nvSpPr>
        <p:spPr>
          <a:xfrm>
            <a:off x="4658497" y="2399190"/>
            <a:ext cx="5980671" cy="523220"/>
          </a:xfrm>
          <a:prstGeom prst="rect">
            <a:avLst/>
          </a:prstGeom>
          <a:noFill/>
        </p:spPr>
        <p:txBody>
          <a:bodyPr wrap="square" rtlCol="0">
            <a:spAutoFit/>
          </a:bodyPr>
          <a:lstStyle/>
          <a:p>
            <a:pPr lvl="0" defTabSz="914400" eaLnBrk="0" fontAlgn="base" hangingPunct="0">
              <a:spcBef>
                <a:spcPct val="0"/>
              </a:spcBef>
              <a:spcAft>
                <a:spcPct val="0"/>
              </a:spcAft>
            </a:pPr>
            <a:r>
              <a:rPr lang="en-US" altLang="en-US" sz="28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AOL and All E-mail Internet Services</a:t>
            </a:r>
            <a:endParaRPr lang="en-US" altLang="en-US" sz="2800" dirty="0">
              <a:solidFill>
                <a:srgbClr val="002060"/>
              </a:solidFill>
            </a:endParaRPr>
          </a:p>
        </p:txBody>
      </p:sp>
      <p:sp>
        <p:nvSpPr>
          <p:cNvPr id="11" name="TextBox 10"/>
          <p:cNvSpPr txBox="1"/>
          <p:nvPr/>
        </p:nvSpPr>
        <p:spPr>
          <a:xfrm>
            <a:off x="5665572" y="3671750"/>
            <a:ext cx="5436973" cy="523220"/>
          </a:xfrm>
          <a:prstGeom prst="rect">
            <a:avLst/>
          </a:prstGeom>
          <a:noFill/>
        </p:spPr>
        <p:txBody>
          <a:bodyPr wrap="square" rtlCol="0">
            <a:spAutoFit/>
          </a:bodyPr>
          <a:lstStyle/>
          <a:p>
            <a:pPr lvl="0" defTabSz="914400" eaLnBrk="0" fontAlgn="base" hangingPunct="0">
              <a:spcBef>
                <a:spcPct val="0"/>
              </a:spcBef>
              <a:spcAft>
                <a:spcPct val="0"/>
              </a:spcAft>
            </a:pPr>
            <a:r>
              <a:rPr lang="en-US" altLang="en-US" sz="2800" dirty="0">
                <a:solidFill>
                  <a:srgbClr val="002060"/>
                </a:solidFill>
                <a:latin typeface="Calibri" panose="020F0502020204030204" pitchFamily="34" charset="0"/>
                <a:ea typeface="Calibri" panose="020F0502020204030204" pitchFamily="34" charset="0"/>
                <a:cs typeface="Times New Roman" panose="02020603050405020304" pitchFamily="18" charset="0"/>
              </a:rPr>
              <a:t>Text messaging Apps</a:t>
            </a:r>
            <a:endParaRPr lang="en-US" altLang="en-US" sz="2800" dirty="0">
              <a:solidFill>
                <a:srgbClr val="002060"/>
              </a:solidFill>
            </a:endParaRPr>
          </a:p>
        </p:txBody>
      </p:sp>
      <p:sp>
        <p:nvSpPr>
          <p:cNvPr id="12" name="TextBox 11"/>
          <p:cNvSpPr txBox="1"/>
          <p:nvPr/>
        </p:nvSpPr>
        <p:spPr>
          <a:xfrm>
            <a:off x="7346111" y="5617234"/>
            <a:ext cx="3756434" cy="523220"/>
          </a:xfrm>
          <a:prstGeom prst="rect">
            <a:avLst/>
          </a:prstGeom>
          <a:noFill/>
        </p:spPr>
        <p:txBody>
          <a:bodyPr wrap="square" rtlCol="0">
            <a:spAutoFit/>
          </a:bodyPr>
          <a:lstStyle/>
          <a:p>
            <a:pPr lvl="0" defTabSz="914400" eaLnBrk="0" fontAlgn="base" hangingPunct="0">
              <a:spcBef>
                <a:spcPct val="0"/>
              </a:spcBef>
              <a:spcAft>
                <a:spcPct val="0"/>
              </a:spcAft>
            </a:pPr>
            <a:r>
              <a:rPr lang="en-US" altLang="en-US" dirty="0">
                <a:latin typeface="Calibri" panose="020F0502020204030204" pitchFamily="34" charset="0"/>
                <a:ea typeface="Calibri" panose="020F0502020204030204" pitchFamily="34" charset="0"/>
                <a:cs typeface="Times New Roman" panose="02020603050405020304" pitchFamily="18" charset="0"/>
              </a:rPr>
              <a:t> </a:t>
            </a:r>
            <a:r>
              <a:rPr lang="en-US" altLang="en-US" sz="2800" dirty="0">
                <a:solidFill>
                  <a:srgbClr val="002060"/>
                </a:solidFill>
                <a:latin typeface="Calibri" panose="020F0502020204030204" pitchFamily="34" charset="0"/>
                <a:ea typeface="Calibri" panose="020F0502020204030204" pitchFamily="34" charset="0"/>
                <a:cs typeface="Times New Roman" panose="02020603050405020304" pitchFamily="18" charset="0"/>
              </a:rPr>
              <a:t>Social Media Accounts</a:t>
            </a:r>
            <a:endParaRPr lang="en-US" altLang="en-US" sz="2800" dirty="0">
              <a:solidFill>
                <a:srgbClr val="002060"/>
              </a:solidFill>
            </a:endParaRPr>
          </a:p>
        </p:txBody>
      </p:sp>
    </p:spTree>
    <p:extLst>
      <p:ext uri="{BB962C8B-B14F-4D97-AF65-F5344CB8AC3E}">
        <p14:creationId xmlns:p14="http://schemas.microsoft.com/office/powerpoint/2010/main" val="2840105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2060"/>
                </a:solidFill>
              </a:rPr>
              <a:t>Technologies Version of Shorthand</a:t>
            </a:r>
            <a:r>
              <a:rPr lang="en-US" dirty="0"/>
              <a:t/>
            </a:r>
            <a:br>
              <a:rPr lang="en-US" dirty="0"/>
            </a:br>
            <a:endParaRPr lang="en-US" dirty="0"/>
          </a:p>
        </p:txBody>
      </p:sp>
      <p:pic>
        <p:nvPicPr>
          <p:cNvPr id="4" name="Content Placeholder 3" descr="Image result for acronyms for texti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60140" y="1581665"/>
            <a:ext cx="7105135" cy="4819135"/>
          </a:xfrm>
          <a:prstGeom prst="rect">
            <a:avLst/>
          </a:prstGeom>
          <a:noFill/>
          <a:ln>
            <a:noFill/>
          </a:ln>
        </p:spPr>
      </p:pic>
    </p:spTree>
    <p:extLst>
      <p:ext uri="{BB962C8B-B14F-4D97-AF65-F5344CB8AC3E}">
        <p14:creationId xmlns:p14="http://schemas.microsoft.com/office/powerpoint/2010/main" val="2602221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pPr algn="ctr"/>
            <a:r>
              <a:rPr lang="en-US" dirty="0" smtClean="0"/>
              <a:t>References</a:t>
            </a:r>
            <a:endParaRPr lang="en-US" dirty="0"/>
          </a:p>
        </p:txBody>
      </p:sp>
      <p:sp>
        <p:nvSpPr>
          <p:cNvPr id="3" name="Content Placeholder 2"/>
          <p:cNvSpPr>
            <a:spLocks noGrp="1"/>
          </p:cNvSpPr>
          <p:nvPr>
            <p:ph idx="1"/>
          </p:nvPr>
        </p:nvSpPr>
        <p:spPr>
          <a:xfrm>
            <a:off x="1981200" y="990600"/>
            <a:ext cx="8229600" cy="5464208"/>
          </a:xfrm>
        </p:spPr>
        <p:txBody>
          <a:bodyPr>
            <a:normAutofit fontScale="70000" lnSpcReduction="20000"/>
          </a:bodyPr>
          <a:lstStyle/>
          <a:p>
            <a:pPr>
              <a:buNone/>
            </a:pPr>
            <a:endParaRPr lang="en-US" dirty="0" smtClean="0">
              <a:solidFill>
                <a:schemeClr val="bg1"/>
              </a:solidFill>
            </a:endParaRPr>
          </a:p>
          <a:p>
            <a:r>
              <a:rPr lang="en-US" dirty="0" smtClean="0">
                <a:solidFill>
                  <a:srgbClr val="002060"/>
                </a:solidFill>
              </a:rPr>
              <a:t>PURCELL, K. &amp; RAINIE, L. (2016). </a:t>
            </a:r>
            <a:r>
              <a:rPr lang="en-US" i="1" dirty="0" smtClean="0">
                <a:solidFill>
                  <a:srgbClr val="002060"/>
                </a:solidFill>
              </a:rPr>
              <a:t>Technology’s Impact on Workers</a:t>
            </a:r>
            <a:r>
              <a:rPr lang="en-US" dirty="0" smtClean="0">
                <a:solidFill>
                  <a:srgbClr val="002060"/>
                </a:solidFill>
              </a:rPr>
              <a:t>. </a:t>
            </a:r>
            <a:r>
              <a:rPr lang="en-US" i="1" dirty="0" smtClean="0">
                <a:solidFill>
                  <a:srgbClr val="002060"/>
                </a:solidFill>
              </a:rPr>
              <a:t>Pew Research Center: Internet, Science &amp; Tech</a:t>
            </a:r>
            <a:r>
              <a:rPr lang="en-US" dirty="0" smtClean="0">
                <a:solidFill>
                  <a:srgbClr val="002060"/>
                </a:solidFill>
              </a:rPr>
              <a:t>. Retrieved 26 October 2016, from http://www.pewinternet.org/2014/12/30/technologys-impact-on-workers/</a:t>
            </a:r>
          </a:p>
          <a:p>
            <a:pPr>
              <a:buNone/>
            </a:pPr>
            <a:endParaRPr lang="en-US" dirty="0" smtClean="0">
              <a:solidFill>
                <a:srgbClr val="002060"/>
              </a:solidFill>
            </a:endParaRPr>
          </a:p>
          <a:p>
            <a:r>
              <a:rPr lang="en-US" dirty="0" smtClean="0">
                <a:solidFill>
                  <a:srgbClr val="002060"/>
                </a:solidFill>
              </a:rPr>
              <a:t>OLMSTEAD, K., LAMPE, C., &amp; ELLISON, N. (2016). </a:t>
            </a:r>
            <a:r>
              <a:rPr lang="en-US" i="1" dirty="0" smtClean="0">
                <a:solidFill>
                  <a:srgbClr val="002060"/>
                </a:solidFill>
              </a:rPr>
              <a:t>Social Media and the Workplace</a:t>
            </a:r>
            <a:r>
              <a:rPr lang="en-US" dirty="0" smtClean="0">
                <a:solidFill>
                  <a:srgbClr val="002060"/>
                </a:solidFill>
              </a:rPr>
              <a:t>. </a:t>
            </a:r>
            <a:r>
              <a:rPr lang="en-US" i="1" dirty="0" smtClean="0">
                <a:solidFill>
                  <a:srgbClr val="002060"/>
                </a:solidFill>
              </a:rPr>
              <a:t>Pew Research Center: Internet, Science &amp; Tech</a:t>
            </a:r>
            <a:r>
              <a:rPr lang="en-US" dirty="0" smtClean="0">
                <a:solidFill>
                  <a:srgbClr val="002060"/>
                </a:solidFill>
              </a:rPr>
              <a:t>. Retrieved 26 October 2016, from http://www.pewinternet.org/2016/06/22/social-media-and-the-workplace/</a:t>
            </a:r>
          </a:p>
          <a:p>
            <a:pPr>
              <a:buNone/>
            </a:pPr>
            <a:r>
              <a:rPr lang="en-US" dirty="0" smtClean="0">
                <a:solidFill>
                  <a:srgbClr val="002060"/>
                </a:solidFill>
              </a:rPr>
              <a:t> </a:t>
            </a:r>
          </a:p>
          <a:p>
            <a:r>
              <a:rPr lang="en-US" dirty="0" smtClean="0">
                <a:solidFill>
                  <a:srgbClr val="002060"/>
                </a:solidFill>
              </a:rPr>
              <a:t>Burg, N. (2016). </a:t>
            </a:r>
            <a:r>
              <a:rPr lang="en-US" i="1" dirty="0" err="1" smtClean="0">
                <a:solidFill>
                  <a:srgbClr val="002060"/>
                </a:solidFill>
              </a:rPr>
              <a:t>UnifyVoice</a:t>
            </a:r>
            <a:r>
              <a:rPr lang="en-US" i="1" dirty="0" smtClean="0">
                <a:solidFill>
                  <a:srgbClr val="002060"/>
                </a:solidFill>
              </a:rPr>
              <a:t>: How Technology Has Changed Workplace </a:t>
            </a:r>
            <a:r>
              <a:rPr lang="en-US" i="1" dirty="0" err="1" smtClean="0">
                <a:solidFill>
                  <a:srgbClr val="002060"/>
                </a:solidFill>
              </a:rPr>
              <a:t>communication.Forbes</a:t>
            </a:r>
            <a:r>
              <a:rPr lang="en-US" i="1" dirty="0" smtClean="0">
                <a:solidFill>
                  <a:srgbClr val="002060"/>
                </a:solidFill>
              </a:rPr>
              <a:t>. </a:t>
            </a:r>
            <a:r>
              <a:rPr lang="en-US" dirty="0" smtClean="0">
                <a:solidFill>
                  <a:srgbClr val="002060"/>
                </a:solidFill>
              </a:rPr>
              <a:t> Retrieved 26 October 2016, from http://www.forbes.com/sites/unify/2013/12/10/how-technology-has-changed-workplace-	communication/#</a:t>
            </a:r>
            <a:r>
              <a:rPr lang="en-US" dirty="0" smtClean="0">
                <a:solidFill>
                  <a:srgbClr val="002060"/>
                </a:solidFill>
              </a:rPr>
              <a:t>39acfd7d4562</a:t>
            </a:r>
          </a:p>
          <a:p>
            <a:endParaRPr lang="en-US" dirty="0" smtClean="0">
              <a:solidFill>
                <a:srgbClr val="002060"/>
              </a:solidFill>
            </a:endParaRPr>
          </a:p>
          <a:p>
            <a:endParaRPr lang="en-US" dirty="0"/>
          </a:p>
        </p:txBody>
      </p:sp>
    </p:spTree>
    <p:extLst>
      <p:ext uri="{BB962C8B-B14F-4D97-AF65-F5344CB8AC3E}">
        <p14:creationId xmlns:p14="http://schemas.microsoft.com/office/powerpoint/2010/main" val="3955855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9072" y="1417749"/>
            <a:ext cx="9710928" cy="3693319"/>
          </a:xfrm>
          <a:prstGeom prst="rect">
            <a:avLst/>
          </a:prstGeom>
        </p:spPr>
        <p:txBody>
          <a:bodyPr wrap="square">
            <a:spAutoFit/>
          </a:bodyPr>
          <a:lstStyle/>
          <a:p>
            <a:r>
              <a:rPr lang="en-US" dirty="0">
                <a:solidFill>
                  <a:srgbClr val="002060"/>
                </a:solidFill>
                <a:hlinkClick r:id="rId2"/>
              </a:rPr>
              <a:t>http://</a:t>
            </a:r>
            <a:r>
              <a:rPr lang="en-US" dirty="0" smtClean="0">
                <a:solidFill>
                  <a:srgbClr val="002060"/>
                </a:solidFill>
                <a:hlinkClick r:id="rId2"/>
              </a:rPr>
              <a:t>consumster.com/wp-content/uploads/2014/10/amazon-kindle-dx-graphite-ebook-reader-300x294.jpg</a:t>
            </a:r>
          </a:p>
          <a:p>
            <a:endParaRPr lang="en-US" dirty="0">
              <a:solidFill>
                <a:srgbClr val="002060"/>
              </a:solidFill>
              <a:hlinkClick r:id="rId2"/>
            </a:endParaRPr>
          </a:p>
          <a:p>
            <a:r>
              <a:rPr lang="en-US" dirty="0">
                <a:solidFill>
                  <a:srgbClr val="002060"/>
                </a:solidFill>
                <a:hlinkClick r:id="rId2"/>
              </a:rPr>
              <a:t>http://</a:t>
            </a:r>
            <a:r>
              <a:rPr lang="en-US" dirty="0" smtClean="0">
                <a:solidFill>
                  <a:srgbClr val="002060"/>
                </a:solidFill>
                <a:hlinkClick r:id="rId2"/>
              </a:rPr>
              <a:t>s3.amazonaws.com/digitaltrends-uploads-prod/2014/11/Nook-Audiobook.jpg</a:t>
            </a:r>
          </a:p>
          <a:p>
            <a:endParaRPr lang="en-US" dirty="0">
              <a:solidFill>
                <a:srgbClr val="002060"/>
              </a:solidFill>
              <a:hlinkClick r:id="rId2"/>
            </a:endParaRPr>
          </a:p>
          <a:p>
            <a:r>
              <a:rPr lang="en-US" dirty="0">
                <a:solidFill>
                  <a:srgbClr val="002060"/>
                </a:solidFill>
                <a:hlinkClick r:id="rId2"/>
              </a:rPr>
              <a:t>https://</a:t>
            </a:r>
            <a:r>
              <a:rPr lang="en-US" dirty="0" smtClean="0">
                <a:solidFill>
                  <a:srgbClr val="002060"/>
                </a:solidFill>
                <a:hlinkClick r:id="rId2"/>
              </a:rPr>
              <a:t>www.monergism.com/sites/default/files/content_images/e-books.jpg</a:t>
            </a:r>
          </a:p>
          <a:p>
            <a:endParaRPr lang="en-US" dirty="0">
              <a:solidFill>
                <a:srgbClr val="002060"/>
              </a:solidFill>
              <a:hlinkClick r:id="rId2"/>
            </a:endParaRPr>
          </a:p>
          <a:p>
            <a:r>
              <a:rPr lang="en-US" dirty="0">
                <a:solidFill>
                  <a:srgbClr val="002060"/>
                </a:solidFill>
                <a:hlinkClick r:id="rId3"/>
              </a:rPr>
              <a:t>https://</a:t>
            </a:r>
            <a:r>
              <a:rPr lang="en-US" dirty="0" smtClean="0">
                <a:solidFill>
                  <a:srgbClr val="002060"/>
                </a:solidFill>
                <a:hlinkClick r:id="rId3"/>
              </a:rPr>
              <a:t>cdn3.geckoandfly.com/wp-content/uploads/2013/03/iPadEbook.jpg</a:t>
            </a:r>
            <a:endParaRPr lang="en-US" dirty="0" smtClean="0">
              <a:solidFill>
                <a:srgbClr val="002060"/>
              </a:solidFill>
            </a:endParaRPr>
          </a:p>
          <a:p>
            <a:r>
              <a:rPr lang="en-US" dirty="0" smtClean="0">
                <a:solidFill>
                  <a:srgbClr val="002060"/>
                </a:solidFill>
              </a:rPr>
              <a:t> </a:t>
            </a:r>
            <a:endParaRPr lang="en-US" dirty="0">
              <a:solidFill>
                <a:srgbClr val="002060"/>
              </a:solidFill>
            </a:endParaRPr>
          </a:p>
          <a:p>
            <a:r>
              <a:rPr lang="en-US" dirty="0">
                <a:solidFill>
                  <a:srgbClr val="002060"/>
                </a:solidFill>
                <a:hlinkClick r:id="rId4"/>
              </a:rPr>
              <a:t>http://w1oge2lbo9m15zqub1zofhpn.wpengine.netdna-cdn.com/wp-content/uploads/2012/12/bigstock-E-book-reader-Books-and-table-30660962.jpg</a:t>
            </a:r>
            <a:r>
              <a:rPr lang="en-US" dirty="0">
                <a:solidFill>
                  <a:srgbClr val="002060"/>
                </a:solidFill>
              </a:rPr>
              <a:t> </a:t>
            </a:r>
          </a:p>
        </p:txBody>
      </p:sp>
    </p:spTree>
    <p:extLst>
      <p:ext uri="{BB962C8B-B14F-4D97-AF65-F5344CB8AC3E}">
        <p14:creationId xmlns:p14="http://schemas.microsoft.com/office/powerpoint/2010/main" val="3374707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0"/>
            <a:ext cx="9144000" cy="2362200"/>
          </a:xfrm>
        </p:spPr>
        <p:txBody>
          <a:bodyPr>
            <a:normAutofit/>
          </a:bodyPr>
          <a:lstStyle/>
          <a:p>
            <a:pPr algn="ctr"/>
            <a:r>
              <a:rPr lang="en-US" sz="3500" dirty="0">
                <a:solidFill>
                  <a:srgbClr val="002060"/>
                </a:solidFill>
              </a:rPr>
              <a:t>Email and the internet are </a:t>
            </a:r>
            <a:r>
              <a:rPr lang="en-US" sz="3500" dirty="0" smtClean="0">
                <a:solidFill>
                  <a:srgbClr val="002060"/>
                </a:solidFill>
              </a:rPr>
              <a:t>deemed the </a:t>
            </a:r>
            <a:r>
              <a:rPr lang="en-US" sz="3500" dirty="0">
                <a:solidFill>
                  <a:srgbClr val="002060"/>
                </a:solidFill>
              </a:rPr>
              <a:t>most important communications and information tools among online workers </a:t>
            </a:r>
          </a:p>
        </p:txBody>
      </p:sp>
      <p:sp>
        <p:nvSpPr>
          <p:cNvPr id="3" name="Content Placeholder 2"/>
          <p:cNvSpPr>
            <a:spLocks noGrp="1"/>
          </p:cNvSpPr>
          <p:nvPr>
            <p:ph idx="1"/>
          </p:nvPr>
        </p:nvSpPr>
        <p:spPr>
          <a:xfrm>
            <a:off x="2286000" y="3048000"/>
            <a:ext cx="7696200" cy="3406808"/>
          </a:xfrm>
        </p:spPr>
        <p:txBody>
          <a:bodyPr>
            <a:noAutofit/>
          </a:bodyPr>
          <a:lstStyle/>
          <a:p>
            <a:pPr>
              <a:buFont typeface="Wingdings" pitchFamily="2" charset="2"/>
              <a:buChar char="§"/>
            </a:pPr>
            <a:r>
              <a:rPr lang="en-US" dirty="0">
                <a:solidFill>
                  <a:srgbClr val="002060"/>
                </a:solidFill>
              </a:rPr>
              <a:t>Expand the number of people outside of their company they communicate with—51% of these internet-using workers say this.</a:t>
            </a:r>
          </a:p>
          <a:p>
            <a:pPr>
              <a:buFont typeface="Wingdings" pitchFamily="2" charset="2"/>
              <a:buChar char="§"/>
            </a:pPr>
            <a:r>
              <a:rPr lang="en-US" dirty="0">
                <a:solidFill>
                  <a:srgbClr val="002060"/>
                </a:solidFill>
              </a:rPr>
              <a:t>Allow them more flexibility in the hours they work—39% of online workers say this</a:t>
            </a:r>
            <a:r>
              <a:rPr lang="en-US" dirty="0" smtClean="0">
                <a:solidFill>
                  <a:srgbClr val="002060"/>
                </a:solidFill>
              </a:rPr>
              <a:t>.</a:t>
            </a:r>
            <a:endParaRPr lang="en-US" dirty="0">
              <a:solidFill>
                <a:srgbClr val="002060"/>
              </a:solidFill>
            </a:endParaRPr>
          </a:p>
          <a:p>
            <a:pPr>
              <a:buFont typeface="Wingdings" pitchFamily="2" charset="2"/>
              <a:buChar char="§"/>
            </a:pPr>
            <a:r>
              <a:rPr lang="en-US" dirty="0">
                <a:solidFill>
                  <a:srgbClr val="002060"/>
                </a:solidFill>
              </a:rPr>
              <a:t>Increase the amount of hours they work—35% of online workers say this.</a:t>
            </a:r>
          </a:p>
        </p:txBody>
      </p:sp>
    </p:spTree>
    <p:custDataLst>
      <p:tags r:id="rId1"/>
    </p:custDataLst>
    <p:extLst>
      <p:ext uri="{BB962C8B-B14F-4D97-AF65-F5344CB8AC3E}">
        <p14:creationId xmlns:p14="http://schemas.microsoft.com/office/powerpoint/2010/main" val="2652451432"/>
      </p:ext>
    </p:extLst>
  </p:cSld>
  <p:clrMapOvr>
    <a:masterClrMapping/>
  </p:clrMapOvr>
  <mc:AlternateContent xmlns:mc="http://schemas.openxmlformats.org/markup-compatibility/2006" xmlns:p14="http://schemas.microsoft.com/office/powerpoint/2010/main">
    <mc:Choice Requires="p14">
      <p:transition spd="slow" p14:dur="1400" advClick="0" advTm="14768">
        <p14:doors dir="vert"/>
      </p:transition>
    </mc:Choice>
    <mc:Fallback xmlns="">
      <p:transition spd="slow" advClick="0" advTm="1476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2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1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anim calcmode="lin" valueType="num">
                                      <p:cBhvr>
                                        <p:cTn id="12"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2000" fill="hold"/>
                                        <p:tgtEl>
                                          <p:spTgt spid="3">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100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anim calcmode="lin" valueType="num">
                                      <p:cBhvr>
                                        <p:cTn id="1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2000" fill="hold"/>
                                        <p:tgtEl>
                                          <p:spTgt spid="3">
                                            <p:txEl>
                                              <p:pRg st="1" end="1"/>
                                            </p:tx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100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14400"/>
            <a:ext cx="8915400" cy="1371600"/>
          </a:xfrm>
        </p:spPr>
        <p:txBody>
          <a:bodyPr>
            <a:normAutofit fontScale="90000"/>
          </a:bodyPr>
          <a:lstStyle/>
          <a:p>
            <a:pPr algn="ctr"/>
            <a:r>
              <a:rPr lang="en-US" b="1" dirty="0" smtClean="0">
                <a:solidFill>
                  <a:srgbClr val="002060"/>
                </a:solidFill>
              </a:rPr>
              <a:t>Social media and the </a:t>
            </a:r>
            <a:br>
              <a:rPr lang="en-US" b="1" dirty="0" smtClean="0">
                <a:solidFill>
                  <a:srgbClr val="002060"/>
                </a:solidFill>
              </a:rPr>
            </a:br>
            <a:r>
              <a:rPr lang="en-US" b="1" dirty="0" smtClean="0">
                <a:solidFill>
                  <a:srgbClr val="002060"/>
                </a:solidFill>
              </a:rPr>
              <a:t>work place</a:t>
            </a:r>
            <a:r>
              <a:rPr lang="en-US" dirty="0" smtClean="0"/>
              <a:t/>
            </a:r>
            <a:br>
              <a:rPr lang="en-US" dirty="0" smtClean="0"/>
            </a:br>
            <a:endParaRPr lang="en-US" dirty="0"/>
          </a:p>
        </p:txBody>
      </p:sp>
      <p:sp>
        <p:nvSpPr>
          <p:cNvPr id="3" name="Subtitle 2"/>
          <p:cNvSpPr>
            <a:spLocks noGrp="1"/>
          </p:cNvSpPr>
          <p:nvPr>
            <p:ph type="subTitle" idx="1"/>
          </p:nvPr>
        </p:nvSpPr>
        <p:spPr>
          <a:xfrm>
            <a:off x="2410691" y="2050473"/>
            <a:ext cx="8610600" cy="3200400"/>
          </a:xfrm>
        </p:spPr>
        <p:txBody>
          <a:bodyPr>
            <a:normAutofit fontScale="25000" lnSpcReduction="20000"/>
          </a:bodyPr>
          <a:lstStyle/>
          <a:p>
            <a:pPr algn="l">
              <a:lnSpc>
                <a:spcPct val="120000"/>
              </a:lnSpc>
              <a:buFont typeface="Wingdings" pitchFamily="2" charset="2"/>
              <a:buChar char="§"/>
            </a:pPr>
            <a:r>
              <a:rPr lang="en-US" sz="6400" b="1" dirty="0">
                <a:solidFill>
                  <a:srgbClr val="002060"/>
                </a:solidFill>
              </a:rPr>
              <a:t>The survey asked Americans who are employed full- or part-time about eight different ways they might use social media while on the job and found that</a:t>
            </a:r>
            <a:r>
              <a:rPr lang="en-US" sz="6400" b="1" dirty="0" smtClean="0">
                <a:solidFill>
                  <a:srgbClr val="002060"/>
                </a:solidFill>
              </a:rPr>
              <a:t>:</a:t>
            </a:r>
            <a:endParaRPr lang="en-US" sz="6400" b="1" dirty="0">
              <a:solidFill>
                <a:srgbClr val="002060"/>
              </a:solidFill>
            </a:endParaRPr>
          </a:p>
          <a:p>
            <a:pPr lvl="0" algn="l">
              <a:lnSpc>
                <a:spcPct val="120000"/>
              </a:lnSpc>
              <a:buFont typeface="Wingdings" pitchFamily="2" charset="2"/>
              <a:buChar char="§"/>
            </a:pPr>
            <a:r>
              <a:rPr lang="en-US" sz="6400" b="1" dirty="0">
                <a:solidFill>
                  <a:srgbClr val="002060"/>
                </a:solidFill>
              </a:rPr>
              <a:t>34% ever use social media while at work to take a mental break from    their job</a:t>
            </a:r>
          </a:p>
          <a:p>
            <a:pPr lvl="0" algn="l">
              <a:lnSpc>
                <a:spcPct val="120000"/>
              </a:lnSpc>
              <a:buFont typeface="Wingdings" pitchFamily="2" charset="2"/>
              <a:buChar char="§"/>
            </a:pPr>
            <a:r>
              <a:rPr lang="en-US" sz="6400" b="1" dirty="0">
                <a:solidFill>
                  <a:srgbClr val="002060"/>
                </a:solidFill>
              </a:rPr>
              <a:t>27% to connect with friends and family while at work</a:t>
            </a:r>
          </a:p>
          <a:p>
            <a:pPr lvl="0" algn="l">
              <a:lnSpc>
                <a:spcPct val="120000"/>
              </a:lnSpc>
              <a:buFont typeface="Wingdings" pitchFamily="2" charset="2"/>
              <a:buChar char="§"/>
            </a:pPr>
            <a:r>
              <a:rPr lang="en-US" sz="6400" b="1" dirty="0">
                <a:solidFill>
                  <a:srgbClr val="002060"/>
                </a:solidFill>
              </a:rPr>
              <a:t>24% to make or support professional connections</a:t>
            </a:r>
          </a:p>
          <a:p>
            <a:pPr lvl="0" algn="l">
              <a:lnSpc>
                <a:spcPct val="120000"/>
              </a:lnSpc>
              <a:buFont typeface="Wingdings" pitchFamily="2" charset="2"/>
              <a:buChar char="§"/>
            </a:pPr>
            <a:r>
              <a:rPr lang="en-US" sz="6400" b="1" dirty="0">
                <a:solidFill>
                  <a:srgbClr val="002060"/>
                </a:solidFill>
              </a:rPr>
              <a:t>20% to get information that helps them solve problems at work</a:t>
            </a:r>
          </a:p>
          <a:p>
            <a:pPr lvl="0" algn="l">
              <a:lnSpc>
                <a:spcPct val="120000"/>
              </a:lnSpc>
              <a:buFont typeface="Wingdings" pitchFamily="2" charset="2"/>
              <a:buChar char="§"/>
            </a:pPr>
            <a:r>
              <a:rPr lang="en-US" sz="6400" b="1" dirty="0">
                <a:solidFill>
                  <a:srgbClr val="002060"/>
                </a:solidFill>
              </a:rPr>
              <a:t>17% to build or strengthen personal relationships with coworkers</a:t>
            </a:r>
          </a:p>
          <a:p>
            <a:pPr lvl="0" algn="l">
              <a:lnSpc>
                <a:spcPct val="120000"/>
              </a:lnSpc>
              <a:buFont typeface="Wingdings" pitchFamily="2" charset="2"/>
              <a:buChar char="§"/>
            </a:pPr>
            <a:r>
              <a:rPr lang="en-US" sz="6400" b="1" dirty="0">
                <a:solidFill>
                  <a:srgbClr val="002060"/>
                </a:solidFill>
              </a:rPr>
              <a:t>17% to learn about someone they work with</a:t>
            </a:r>
          </a:p>
          <a:p>
            <a:pPr lvl="0" algn="l">
              <a:lnSpc>
                <a:spcPct val="120000"/>
              </a:lnSpc>
              <a:buFont typeface="Wingdings" pitchFamily="2" charset="2"/>
              <a:buChar char="§"/>
            </a:pPr>
            <a:r>
              <a:rPr lang="en-US" sz="6400" b="1" dirty="0">
                <a:solidFill>
                  <a:srgbClr val="002060"/>
                </a:solidFill>
              </a:rPr>
              <a:t>12% to ask work-related questions of people outside their organization</a:t>
            </a:r>
          </a:p>
          <a:p>
            <a:pPr lvl="0" algn="l">
              <a:lnSpc>
                <a:spcPct val="120000"/>
              </a:lnSpc>
              <a:buFont typeface="Wingdings" pitchFamily="2" charset="2"/>
              <a:buChar char="§"/>
            </a:pPr>
            <a:r>
              <a:rPr lang="en-US" sz="6400" b="1" dirty="0">
                <a:solidFill>
                  <a:srgbClr val="002060"/>
                </a:solidFill>
              </a:rPr>
              <a:t>12% to ask such questions of people inside their organization</a:t>
            </a:r>
            <a:r>
              <a:rPr lang="en-US" sz="6400" b="1" dirty="0">
                <a:solidFill>
                  <a:schemeClr val="tx1"/>
                </a:solidFill>
              </a:rPr>
              <a:t>"</a:t>
            </a:r>
          </a:p>
          <a:p>
            <a:pPr algn="l">
              <a:buFont typeface="Arial" pitchFamily="34" charset="0"/>
              <a:buChar char="•"/>
            </a:pPr>
            <a:endParaRPr lang="en-US" sz="2400" b="1" dirty="0">
              <a:solidFill>
                <a:schemeClr val="tx1"/>
              </a:solidFill>
            </a:endParaRPr>
          </a:p>
          <a:p>
            <a:pPr algn="l">
              <a:buFont typeface="Arial" pitchFamily="34" charset="0"/>
              <a:buChar char="•"/>
            </a:pPr>
            <a:endParaRPr lang="en-US" sz="2400" dirty="0">
              <a:solidFill>
                <a:schemeClr val="accent5"/>
              </a:solidFill>
            </a:endParaRPr>
          </a:p>
        </p:txBody>
      </p:sp>
      <p:sp>
        <p:nvSpPr>
          <p:cNvPr id="4" name="TextBox 3"/>
          <p:cNvSpPr txBox="1"/>
          <p:nvPr/>
        </p:nvSpPr>
        <p:spPr>
          <a:xfrm>
            <a:off x="9144000" y="5334000"/>
            <a:ext cx="114300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3096773627"/>
      </p:ext>
    </p:extLst>
  </p:cSld>
  <p:clrMapOvr>
    <a:masterClrMapping/>
  </p:clrMapOvr>
  <mc:AlternateContent xmlns:mc="http://schemas.openxmlformats.org/markup-compatibility/2006" xmlns:p14="http://schemas.microsoft.com/office/powerpoint/2010/main">
    <mc:Choice Requires="p14">
      <p:transition spd="slow" p14:dur="1100" advClick="0" advTm="43257">
        <p14:switch dir="r"/>
      </p:transition>
    </mc:Choice>
    <mc:Fallback xmlns="">
      <p:transition spd="slow" advClick="0" advTm="432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par>
                          <p:cTn id="8" fill="hold">
                            <p:stCondLst>
                              <p:cond delay="2000"/>
                            </p:stCondLst>
                            <p:childTnLst>
                              <p:par>
                                <p:cTn id="9" presetID="1" presetClass="entr" presetSubtype="0" fill="hold" grpId="0" nodeType="afterEffect">
                                  <p:stCondLst>
                                    <p:cond delay="300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5000"/>
                            </p:stCondLst>
                            <p:childTnLst>
                              <p:par>
                                <p:cTn id="12" presetID="1" presetClass="entr" presetSubtype="0" fill="hold" grpId="0" nodeType="afterEffect">
                                  <p:stCondLst>
                                    <p:cond delay="300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par>
                          <p:cTn id="14" fill="hold">
                            <p:stCondLst>
                              <p:cond delay="8000"/>
                            </p:stCondLst>
                            <p:childTnLst>
                              <p:par>
                                <p:cTn id="15" presetID="1" presetClass="entr" presetSubtype="0" fill="hold" grpId="0" nodeType="afterEffect">
                                  <p:stCondLst>
                                    <p:cond delay="300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par>
                          <p:cTn id="17" fill="hold">
                            <p:stCondLst>
                              <p:cond delay="11000"/>
                            </p:stCondLst>
                            <p:childTnLst>
                              <p:par>
                                <p:cTn id="18" presetID="1" presetClass="entr" presetSubtype="0" fill="hold" grpId="0" nodeType="afterEffect">
                                  <p:stCondLst>
                                    <p:cond delay="300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par>
                          <p:cTn id="20" fill="hold">
                            <p:stCondLst>
                              <p:cond delay="14000"/>
                            </p:stCondLst>
                            <p:childTnLst>
                              <p:par>
                                <p:cTn id="21" presetID="1" presetClass="entr" presetSubtype="0" fill="hold" grpId="0" nodeType="afterEffect">
                                  <p:stCondLst>
                                    <p:cond delay="300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par>
                          <p:cTn id="23" fill="hold">
                            <p:stCondLst>
                              <p:cond delay="17000"/>
                            </p:stCondLst>
                            <p:childTnLst>
                              <p:par>
                                <p:cTn id="24" presetID="1" presetClass="entr" presetSubtype="0" fill="hold" grpId="0" nodeType="afterEffect">
                                  <p:stCondLst>
                                    <p:cond delay="3000"/>
                                  </p:stCondLst>
                                  <p:childTnLst>
                                    <p:set>
                                      <p:cBhvr>
                                        <p:cTn id="25" dur="1" fill="hold">
                                          <p:stCondLst>
                                            <p:cond delay="0"/>
                                          </p:stCondLst>
                                        </p:cTn>
                                        <p:tgtEl>
                                          <p:spTgt spid="3">
                                            <p:txEl>
                                              <p:pRg st="5" end="5"/>
                                            </p:txEl>
                                          </p:spTgt>
                                        </p:tgtEl>
                                        <p:attrNameLst>
                                          <p:attrName>style.visibility</p:attrName>
                                        </p:attrNameLst>
                                      </p:cBhvr>
                                      <p:to>
                                        <p:strVal val="visible"/>
                                      </p:to>
                                    </p:set>
                                  </p:childTnLst>
                                </p:cTn>
                              </p:par>
                            </p:childTnLst>
                          </p:cTn>
                        </p:par>
                        <p:par>
                          <p:cTn id="26" fill="hold">
                            <p:stCondLst>
                              <p:cond delay="20000"/>
                            </p:stCondLst>
                            <p:childTnLst>
                              <p:par>
                                <p:cTn id="27" presetID="1" presetClass="entr" presetSubtype="0" fill="hold" grpId="0" nodeType="afterEffect">
                                  <p:stCondLst>
                                    <p:cond delay="300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par>
                          <p:cTn id="29" fill="hold">
                            <p:stCondLst>
                              <p:cond delay="23000"/>
                            </p:stCondLst>
                            <p:childTnLst>
                              <p:par>
                                <p:cTn id="30" presetID="1" presetClass="entr" presetSubtype="0" fill="hold" grpId="0" nodeType="afterEffect">
                                  <p:stCondLst>
                                    <p:cond delay="3000"/>
                                  </p:stCondLst>
                                  <p:childTnLst>
                                    <p:set>
                                      <p:cBhvr>
                                        <p:cTn id="31" dur="1" fill="hold">
                                          <p:stCondLst>
                                            <p:cond delay="0"/>
                                          </p:stCondLst>
                                        </p:cTn>
                                        <p:tgtEl>
                                          <p:spTgt spid="3">
                                            <p:txEl>
                                              <p:pRg st="7" end="7"/>
                                            </p:txEl>
                                          </p:spTgt>
                                        </p:tgtEl>
                                        <p:attrNameLst>
                                          <p:attrName>style.visibility</p:attrName>
                                        </p:attrNameLst>
                                      </p:cBhvr>
                                      <p:to>
                                        <p:strVal val="visible"/>
                                      </p:to>
                                    </p:set>
                                  </p:childTnLst>
                                </p:cTn>
                              </p:par>
                            </p:childTnLst>
                          </p:cTn>
                        </p:par>
                        <p:par>
                          <p:cTn id="32" fill="hold">
                            <p:stCondLst>
                              <p:cond delay="26000"/>
                            </p:stCondLst>
                            <p:childTnLst>
                              <p:par>
                                <p:cTn id="33" presetID="1" presetClass="entr" presetSubtype="0" fill="hold" grpId="0" nodeType="afterEffect">
                                  <p:stCondLst>
                                    <p:cond delay="300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85800"/>
            <a:ext cx="3733800" cy="6172200"/>
          </a:xfrm>
        </p:spPr>
        <p:txBody>
          <a:bodyPr>
            <a:normAutofit/>
          </a:bodyPr>
          <a:lstStyle/>
          <a:p>
            <a:r>
              <a:rPr lang="en-US" b="1" dirty="0" smtClean="0">
                <a:solidFill>
                  <a:srgbClr val="002060"/>
                </a:solidFill>
              </a:rPr>
              <a:t>Workers use social media at work for many reasons; taking a mental break is one of the most common</a:t>
            </a:r>
            <a:br>
              <a:rPr lang="en-US" b="1" dirty="0" smtClean="0">
                <a:solidFill>
                  <a:srgbClr val="002060"/>
                </a:solidFill>
              </a:rPr>
            </a:br>
            <a:endParaRPr lang="en-US" dirty="0">
              <a:solidFill>
                <a:srgbClr val="002060"/>
              </a:solidFill>
            </a:endParaRPr>
          </a:p>
        </p:txBody>
      </p:sp>
      <p:sp>
        <p:nvSpPr>
          <p:cNvPr id="3" name="Content Placeholder 2"/>
          <p:cNvSpPr>
            <a:spLocks noGrp="1"/>
          </p:cNvSpPr>
          <p:nvPr>
            <p:ph idx="1"/>
          </p:nvPr>
        </p:nvSpPr>
        <p:spPr/>
        <p:txBody>
          <a:bodyPr>
            <a:normAutofit/>
          </a:bodyPr>
          <a:lstStyle/>
          <a:p>
            <a:pPr>
              <a:buNone/>
            </a:pPr>
            <a:r>
              <a:rPr lang="en-US" dirty="0" smtClean="0"/>
              <a:t/>
            </a:r>
            <a:br>
              <a:rPr lang="en-US" dirty="0" smtClean="0"/>
            </a:br>
            <a:r>
              <a:rPr lang="en-US" dirty="0" smtClean="0"/>
              <a:t/>
            </a:r>
            <a:br>
              <a:rPr lang="en-US" dirty="0" smtClean="0"/>
            </a:br>
            <a:endParaRPr lang="en-US" dirty="0" smtClean="0"/>
          </a:p>
        </p:txBody>
      </p:sp>
      <p:pic>
        <p:nvPicPr>
          <p:cNvPr id="15" name="Picture 3"/>
          <p:cNvPicPr>
            <a:picLocks noChangeAspect="1" noChangeArrowheads="1"/>
          </p:cNvPicPr>
          <p:nvPr/>
        </p:nvPicPr>
        <p:blipFill>
          <a:blip r:embed="rId3"/>
          <a:srcRect/>
          <a:stretch>
            <a:fillRect/>
          </a:stretch>
        </p:blipFill>
        <p:spPr bwMode="auto">
          <a:xfrm>
            <a:off x="5240171" y="173444"/>
            <a:ext cx="4742028" cy="6532156"/>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3992219609"/>
      </p:ext>
    </p:extLst>
  </p:cSld>
  <p:clrMapOvr>
    <a:masterClrMapping/>
  </p:clrMapOvr>
  <mc:AlternateContent xmlns:mc="http://schemas.openxmlformats.org/markup-compatibility/2006" xmlns:p14="http://schemas.microsoft.com/office/powerpoint/2010/main">
    <mc:Choice Requires="p14">
      <p:transition p14:dur="0" advTm="30812"/>
    </mc:Choice>
    <mc:Fallback xmlns="">
      <p:transition advTm="3081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33400"/>
            <a:ext cx="9144000" cy="914400"/>
          </a:xfrm>
        </p:spPr>
        <p:txBody>
          <a:bodyPr>
            <a:normAutofit fontScale="90000"/>
          </a:bodyPr>
          <a:lstStyle/>
          <a:p>
            <a:pPr algn="ctr"/>
            <a:r>
              <a:rPr lang="en-US" b="1" dirty="0" smtClean="0">
                <a:solidFill>
                  <a:srgbClr val="002060"/>
                </a:solidFill>
              </a:rPr>
              <a:t>How Technology has changed workplace communication</a:t>
            </a:r>
            <a:r>
              <a:rPr lang="en-US" dirty="0" smtClean="0">
                <a:solidFill>
                  <a:srgbClr val="002060"/>
                </a:solidFill>
              </a:rPr>
              <a:t>?</a:t>
            </a:r>
            <a:endParaRPr lang="en-US" dirty="0">
              <a:solidFill>
                <a:srgbClr val="002060"/>
              </a:solidFill>
            </a:endParaRPr>
          </a:p>
        </p:txBody>
      </p:sp>
      <p:pic>
        <p:nvPicPr>
          <p:cNvPr id="3074" name="Picture 2"/>
          <p:cNvPicPr>
            <a:picLocks noChangeAspect="1" noChangeArrowheads="1"/>
          </p:cNvPicPr>
          <p:nvPr/>
        </p:nvPicPr>
        <p:blipFill>
          <a:blip r:embed="rId2"/>
          <a:srcRect/>
          <a:stretch>
            <a:fillRect/>
          </a:stretch>
        </p:blipFill>
        <p:spPr bwMode="auto">
          <a:xfrm>
            <a:off x="3486150" y="1676400"/>
            <a:ext cx="5219700" cy="3162300"/>
          </a:xfrm>
          <a:prstGeom prst="rect">
            <a:avLst/>
          </a:prstGeom>
          <a:noFill/>
          <a:ln w="9525">
            <a:noFill/>
            <a:miter lim="800000"/>
            <a:headEnd/>
            <a:tailEnd/>
          </a:ln>
          <a:effectLst/>
        </p:spPr>
      </p:pic>
      <p:sp>
        <p:nvSpPr>
          <p:cNvPr id="17" name="Content Placeholder 16"/>
          <p:cNvSpPr>
            <a:spLocks noGrp="1"/>
          </p:cNvSpPr>
          <p:nvPr>
            <p:ph idx="1"/>
          </p:nvPr>
        </p:nvSpPr>
        <p:spPr>
          <a:xfrm>
            <a:off x="1524000" y="4953000"/>
            <a:ext cx="9144000" cy="1501808"/>
          </a:xfrm>
        </p:spPr>
        <p:txBody>
          <a:bodyPr>
            <a:noAutofit/>
          </a:bodyPr>
          <a:lstStyle/>
          <a:p>
            <a:r>
              <a:rPr lang="en-US" dirty="0">
                <a:solidFill>
                  <a:srgbClr val="002060"/>
                </a:solidFill>
              </a:rPr>
              <a:t>"Collaboration used to happen in board rooms with whiteboards and bagels. Today, it’s on documents being edited by multiple people all over the world at the same time. It’s sharing screen data and chatting over video."</a:t>
            </a:r>
          </a:p>
        </p:txBody>
      </p:sp>
    </p:spTree>
    <p:extLst>
      <p:ext uri="{BB962C8B-B14F-4D97-AF65-F5344CB8AC3E}">
        <p14:creationId xmlns:p14="http://schemas.microsoft.com/office/powerpoint/2010/main" val="3645122018"/>
      </p:ext>
    </p:extLst>
  </p:cSld>
  <p:clrMapOvr>
    <a:masterClrMapping/>
  </p:clrMapOvr>
  <mc:AlternateContent xmlns:mc="http://schemas.openxmlformats.org/markup-compatibility/2006" xmlns:p14="http://schemas.microsoft.com/office/powerpoint/2010/main">
    <mc:Choice Requires="p14">
      <p:transition spd="slow" p14:dur="2500" advTm="19851">
        <p:checker/>
      </p:transition>
    </mc:Choice>
    <mc:Fallback xmlns="">
      <p:transition spd="slow" advTm="19851">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Blogs: Communication </a:t>
            </a:r>
            <a:r>
              <a:rPr lang="en-US" dirty="0" smtClean="0">
                <a:solidFill>
                  <a:srgbClr val="002060"/>
                </a:solidFill>
              </a:rPr>
              <a:t>in the Workplace </a:t>
            </a:r>
            <a:endParaRPr lang="en-US" dirty="0">
              <a:solidFill>
                <a:srgbClr val="00206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1413" y="2238216"/>
            <a:ext cx="4286250" cy="3381375"/>
          </a:xfrm>
        </p:spPr>
      </p:pic>
      <p:sp>
        <p:nvSpPr>
          <p:cNvPr id="6" name="TextBox 5"/>
          <p:cNvSpPr txBox="1"/>
          <p:nvPr/>
        </p:nvSpPr>
        <p:spPr>
          <a:xfrm>
            <a:off x="5594888" y="3680847"/>
            <a:ext cx="6377553" cy="1938992"/>
          </a:xfrm>
          <a:prstGeom prst="rect">
            <a:avLst/>
          </a:prstGeom>
          <a:noFill/>
        </p:spPr>
        <p:txBody>
          <a:bodyPr wrap="square" rtlCol="0">
            <a:spAutoFit/>
          </a:bodyPr>
          <a:lstStyle/>
          <a:p>
            <a:r>
              <a:rPr lang="en-US" sz="2400" dirty="0" smtClean="0">
                <a:solidFill>
                  <a:srgbClr val="002060"/>
                </a:solidFill>
              </a:rPr>
              <a:t>Blogs have created new ways of communicating within the workplace. Executives and entry level employees </a:t>
            </a:r>
          </a:p>
          <a:p>
            <a:r>
              <a:rPr lang="en-US" sz="2400" dirty="0" smtClean="0">
                <a:solidFill>
                  <a:srgbClr val="002060"/>
                </a:solidFill>
              </a:rPr>
              <a:t>are now able to share ideas and work together on projects</a:t>
            </a:r>
            <a:r>
              <a:rPr lang="en-US" sz="2400" dirty="0" smtClean="0"/>
              <a:t>.  </a:t>
            </a:r>
            <a:endParaRPr lang="en-US"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6779" y="1831975"/>
            <a:ext cx="2706688" cy="1605492"/>
          </a:xfrm>
          <a:prstGeom prst="rect">
            <a:avLst/>
          </a:prstGeom>
        </p:spPr>
      </p:pic>
    </p:spTree>
    <p:extLst>
      <p:ext uri="{BB962C8B-B14F-4D97-AF65-F5344CB8AC3E}">
        <p14:creationId xmlns:p14="http://schemas.microsoft.com/office/powerpoint/2010/main" val="2850898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Blogs: Communication </a:t>
            </a:r>
            <a:r>
              <a:rPr lang="en-US" dirty="0" smtClean="0">
                <a:solidFill>
                  <a:srgbClr val="002060"/>
                </a:solidFill>
              </a:rPr>
              <a:t>in health</a:t>
            </a:r>
            <a:endParaRPr lang="en-US" dirty="0">
              <a:solidFill>
                <a:srgbClr val="00206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7795" y="1655238"/>
            <a:ext cx="4552950" cy="3009900"/>
          </a:xfrm>
        </p:spPr>
      </p:pic>
      <p:sp>
        <p:nvSpPr>
          <p:cNvPr id="5" name="TextBox 4"/>
          <p:cNvSpPr txBox="1"/>
          <p:nvPr/>
        </p:nvSpPr>
        <p:spPr>
          <a:xfrm>
            <a:off x="5181393" y="2097088"/>
            <a:ext cx="6555783" cy="2062103"/>
          </a:xfrm>
          <a:prstGeom prst="rect">
            <a:avLst/>
          </a:prstGeom>
          <a:noFill/>
        </p:spPr>
        <p:txBody>
          <a:bodyPr wrap="square" rtlCol="0">
            <a:spAutoFit/>
          </a:bodyPr>
          <a:lstStyle/>
          <a:p>
            <a:pPr algn="ctr"/>
            <a:r>
              <a:rPr lang="en-US" sz="3200" dirty="0" smtClean="0">
                <a:solidFill>
                  <a:srgbClr val="002060"/>
                </a:solidFill>
              </a:rPr>
              <a:t>Medical professionals can now directly share information with patients for health tips, advice, and professional direction.  </a:t>
            </a:r>
            <a:endParaRPr lang="en-US" sz="3200" dirty="0">
              <a:solidFill>
                <a:srgbClr val="002060"/>
              </a:solidFill>
            </a:endParaRPr>
          </a:p>
        </p:txBody>
      </p:sp>
    </p:spTree>
    <p:extLst>
      <p:ext uri="{BB962C8B-B14F-4D97-AF65-F5344CB8AC3E}">
        <p14:creationId xmlns:p14="http://schemas.microsoft.com/office/powerpoint/2010/main" val="3881012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rPr>
              <a:t>Blogs: Communication </a:t>
            </a:r>
            <a:r>
              <a:rPr lang="en-US" dirty="0" smtClean="0">
                <a:solidFill>
                  <a:srgbClr val="002060"/>
                </a:solidFill>
              </a:rPr>
              <a:t>in Education </a:t>
            </a:r>
            <a:endParaRPr lang="en-US" dirty="0">
              <a:solidFill>
                <a:srgbClr val="00206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0844" y="1740207"/>
            <a:ext cx="4762500" cy="280035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7399" y="3758763"/>
            <a:ext cx="4134380" cy="2325589"/>
          </a:xfrm>
          <a:prstGeom prst="rect">
            <a:avLst/>
          </a:prstGeom>
        </p:spPr>
      </p:pic>
      <p:sp>
        <p:nvSpPr>
          <p:cNvPr id="6" name="TextBox 5"/>
          <p:cNvSpPr txBox="1"/>
          <p:nvPr/>
        </p:nvSpPr>
        <p:spPr>
          <a:xfrm>
            <a:off x="5603344" y="1748669"/>
            <a:ext cx="6360055" cy="1938992"/>
          </a:xfrm>
          <a:prstGeom prst="rect">
            <a:avLst/>
          </a:prstGeom>
          <a:noFill/>
        </p:spPr>
        <p:txBody>
          <a:bodyPr wrap="square" rtlCol="0">
            <a:spAutoFit/>
          </a:bodyPr>
          <a:lstStyle/>
          <a:p>
            <a:r>
              <a:rPr lang="en-US" sz="2400" dirty="0" smtClean="0">
                <a:solidFill>
                  <a:srgbClr val="002060"/>
                </a:solidFill>
              </a:rPr>
              <a:t>Teachers are now able to communicate effectively with students, facility, and parents. Feedback, news, and happenings are able to be easily shared amongst all areas of education.  </a:t>
            </a:r>
            <a:endParaRPr lang="en-US" sz="2400" dirty="0">
              <a:solidFill>
                <a:srgbClr val="002060"/>
              </a:solidFill>
            </a:endParaRPr>
          </a:p>
        </p:txBody>
      </p:sp>
    </p:spTree>
    <p:extLst>
      <p:ext uri="{BB962C8B-B14F-4D97-AF65-F5344CB8AC3E}">
        <p14:creationId xmlns:p14="http://schemas.microsoft.com/office/powerpoint/2010/main" val="4171083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141411" y="0"/>
            <a:ext cx="9906000" cy="1477961"/>
          </a:xfrm>
        </p:spPr>
        <p:txBody>
          <a:bodyPr/>
          <a:lstStyle/>
          <a:p>
            <a:r>
              <a:rPr lang="en-US" dirty="0" smtClean="0">
                <a:solidFill>
                  <a:srgbClr val="002060"/>
                </a:solidFill>
              </a:rPr>
              <a:t>Audiobooks &amp; eBooks</a:t>
            </a:r>
            <a:endParaRPr lang="en-US" dirty="0">
              <a:solidFill>
                <a:srgbClr val="002060"/>
              </a:solidFill>
            </a:endParaRPr>
          </a:p>
        </p:txBody>
      </p:sp>
      <p:sp>
        <p:nvSpPr>
          <p:cNvPr id="8" name="Text Placeholder 7"/>
          <p:cNvSpPr>
            <a:spLocks noGrp="1"/>
          </p:cNvSpPr>
          <p:nvPr>
            <p:ph type="body" idx="1"/>
          </p:nvPr>
        </p:nvSpPr>
        <p:spPr/>
        <p:txBody>
          <a:bodyPr/>
          <a:lstStyle/>
          <a:p>
            <a:endParaRPr lang="en-US"/>
          </a:p>
        </p:txBody>
      </p:sp>
      <p:sp>
        <p:nvSpPr>
          <p:cNvPr id="7" name="Content Placeholder 6"/>
          <p:cNvSpPr>
            <a:spLocks noGrp="1"/>
          </p:cNvSpPr>
          <p:nvPr>
            <p:ph sz="half" idx="2"/>
          </p:nvPr>
        </p:nvSpPr>
        <p:spPr>
          <a:xfrm>
            <a:off x="1007301" y="1048000"/>
            <a:ext cx="4878391" cy="2717801"/>
          </a:xfrm>
        </p:spPr>
        <p:txBody>
          <a:bodyPr>
            <a:normAutofit fontScale="92500" lnSpcReduction="20000"/>
          </a:bodyPr>
          <a:lstStyle/>
          <a:p>
            <a:r>
              <a:rPr lang="en-US" dirty="0" smtClean="0">
                <a:solidFill>
                  <a:srgbClr val="002060"/>
                </a:solidFill>
              </a:rPr>
              <a:t>These are some  </a:t>
            </a:r>
            <a:r>
              <a:rPr lang="en-US" dirty="0">
                <a:solidFill>
                  <a:srgbClr val="002060"/>
                </a:solidFill>
              </a:rPr>
              <a:t>relatively new forms of technology that are redefining literature and how we experience </a:t>
            </a:r>
            <a:r>
              <a:rPr lang="en-US" dirty="0" smtClean="0">
                <a:solidFill>
                  <a:srgbClr val="002060"/>
                </a:solidFill>
              </a:rPr>
              <a:t>it.</a:t>
            </a:r>
          </a:p>
          <a:p>
            <a:r>
              <a:rPr lang="en-US" dirty="0" smtClean="0">
                <a:solidFill>
                  <a:srgbClr val="002060"/>
                </a:solidFill>
              </a:rPr>
              <a:t>These </a:t>
            </a:r>
            <a:r>
              <a:rPr lang="en-US" dirty="0">
                <a:solidFill>
                  <a:srgbClr val="002060"/>
                </a:solidFill>
              </a:rPr>
              <a:t>two variations on traditional books are changing the norms of literature.</a:t>
            </a:r>
          </a:p>
        </p:txBody>
      </p:sp>
      <p:sp>
        <p:nvSpPr>
          <p:cNvPr id="11" name="Text Placeholder 10"/>
          <p:cNvSpPr>
            <a:spLocks noGrp="1"/>
          </p:cNvSpPr>
          <p:nvPr>
            <p:ph type="body" sz="quarter" idx="3"/>
          </p:nvPr>
        </p:nvSpPr>
        <p:spPr>
          <a:xfrm>
            <a:off x="6400809" y="3480696"/>
            <a:ext cx="4646602" cy="823912"/>
          </a:xfrm>
        </p:spPr>
        <p:txBody>
          <a:bodyPr>
            <a:noAutofit/>
          </a:bodyPr>
          <a:lstStyle/>
          <a:p>
            <a:pPr>
              <a:lnSpc>
                <a:spcPct val="100000"/>
              </a:lnSpc>
            </a:pPr>
            <a:r>
              <a:rPr lang="en-US" sz="2200" dirty="0">
                <a:solidFill>
                  <a:srgbClr val="002060"/>
                </a:solidFill>
              </a:rPr>
              <a:t>Great for people on the go </a:t>
            </a:r>
          </a:p>
          <a:p>
            <a:pPr>
              <a:lnSpc>
                <a:spcPct val="100000"/>
              </a:lnSpc>
            </a:pPr>
            <a:r>
              <a:rPr lang="en-US" sz="2200" dirty="0">
                <a:solidFill>
                  <a:srgbClr val="002060"/>
                </a:solidFill>
              </a:rPr>
              <a:t>Thousands of books available</a:t>
            </a:r>
          </a:p>
          <a:p>
            <a:pPr>
              <a:lnSpc>
                <a:spcPct val="100000"/>
              </a:lnSpc>
            </a:pPr>
            <a:r>
              <a:rPr lang="en-US" sz="2200" dirty="0">
                <a:solidFill>
                  <a:srgbClr val="002060"/>
                </a:solidFill>
              </a:rPr>
              <a:t>Listen while doing chores or commuting </a:t>
            </a:r>
          </a:p>
          <a:p>
            <a:pPr>
              <a:lnSpc>
                <a:spcPct val="100000"/>
              </a:lnSpc>
            </a:pPr>
            <a:r>
              <a:rPr lang="en-US" sz="2200" dirty="0">
                <a:solidFill>
                  <a:srgbClr val="002060"/>
                </a:solidFill>
              </a:rPr>
              <a:t>Easy to access with tablet or smartphone</a:t>
            </a:r>
          </a:p>
          <a:p>
            <a:endParaRPr lang="en-US" sz="2200" dirty="0"/>
          </a:p>
        </p:txBody>
      </p:sp>
      <p:pic>
        <p:nvPicPr>
          <p:cNvPr id="10" name="Content Placeholder 8" descr="amazon-kindle-dx-graphite-ebook-reader-300x294.jpg"/>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017288" y="4124958"/>
            <a:ext cx="2376648" cy="2329115"/>
          </a:xfrm>
        </p:spPr>
      </p:pic>
      <p:pic>
        <p:nvPicPr>
          <p:cNvPr id="5" name="Content Placeholder 4" descr="Nook-Audiobook.jpg"/>
          <p:cNvPicPr>
            <a:picLocks noChangeAspect="1"/>
          </p:cNvPicPr>
          <p:nvPr/>
        </p:nvPicPr>
        <p:blipFill>
          <a:blip r:embed="rId3">
            <a:extLst>
              <a:ext uri="{28A0092B-C50C-407E-A947-70E740481C1C}">
                <a14:useLocalDpi xmlns:a14="http://schemas.microsoft.com/office/drawing/2010/main" val="0"/>
              </a:ext>
            </a:extLst>
          </a:blip>
          <a:srcRect t="-38713" b="-38713"/>
          <a:stretch>
            <a:fillRect/>
          </a:stretch>
        </p:blipFill>
        <p:spPr>
          <a:xfrm>
            <a:off x="1719072" y="2525961"/>
            <a:ext cx="3303242" cy="4965607"/>
          </a:xfrm>
          <a:prstGeom prst="rect">
            <a:avLst/>
          </a:prstGeom>
        </p:spPr>
      </p:pic>
    </p:spTree>
    <p:extLst>
      <p:ext uri="{BB962C8B-B14F-4D97-AF65-F5344CB8AC3E}">
        <p14:creationId xmlns:p14="http://schemas.microsoft.com/office/powerpoint/2010/main" val="4039215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2"/>
</p:tagLst>
</file>

<file path=ppt/tags/tag2.xml><?xml version="1.0" encoding="utf-8"?>
<p:tagLst xmlns:a="http://schemas.openxmlformats.org/drawingml/2006/main" xmlns:r="http://schemas.openxmlformats.org/officeDocument/2006/relationships" xmlns:p="http://schemas.openxmlformats.org/presentationml/2006/main">
  <p:tag name="TIMING" val="|3.7|3.7|1.5"/>
</p:tagLst>
</file>

<file path=ppt/tags/tag3.xml><?xml version="1.0" encoding="utf-8"?>
<p:tagLst xmlns:a="http://schemas.openxmlformats.org/drawingml/2006/main" xmlns:r="http://schemas.openxmlformats.org/officeDocument/2006/relationships" xmlns:p="http://schemas.openxmlformats.org/presentationml/2006/main">
  <p:tag name="TIMING" val="|2.4|2.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93</TotalTime>
  <Words>482</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Times New Roman</vt:lpstr>
      <vt:lpstr>Trebuchet MS</vt:lpstr>
      <vt:lpstr>Tw Cen MT</vt:lpstr>
      <vt:lpstr>Wingdings</vt:lpstr>
      <vt:lpstr>Circuit</vt:lpstr>
      <vt:lpstr>How technology affects workers ?  94% of jobholders are internet users     </vt:lpstr>
      <vt:lpstr>Email and the internet are deemed the most important communications and information tools among online workers </vt:lpstr>
      <vt:lpstr>Social media and the  work place </vt:lpstr>
      <vt:lpstr>Workers use social media at work for many reasons; taking a mental break is one of the most common </vt:lpstr>
      <vt:lpstr>How Technology has changed workplace communication?</vt:lpstr>
      <vt:lpstr>Blogs: Communication in the Workplace </vt:lpstr>
      <vt:lpstr>Blogs: Communication in health</vt:lpstr>
      <vt:lpstr>Blogs: Communication in Education </vt:lpstr>
      <vt:lpstr>Audiobooks &amp; eBooks</vt:lpstr>
      <vt:lpstr>eBooks</vt:lpstr>
      <vt:lpstr>Audiobooks &amp; eBooks</vt:lpstr>
      <vt:lpstr>Types of Shorthand </vt:lpstr>
      <vt:lpstr>Computer Programs shifted Shorthand to Acronyms </vt:lpstr>
      <vt:lpstr>Technologies Version of Shorthand </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Blogs</dc:title>
  <dc:creator>DeAnna Brown</dc:creator>
  <cp:lastModifiedBy>DeAnna Brown</cp:lastModifiedBy>
  <cp:revision>12</cp:revision>
  <dcterms:created xsi:type="dcterms:W3CDTF">2016-10-27T00:37:09Z</dcterms:created>
  <dcterms:modified xsi:type="dcterms:W3CDTF">2016-11-03T03:17:55Z</dcterms:modified>
</cp:coreProperties>
</file>